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8" r:id="rId8"/>
    <p:sldId id="261" r:id="rId9"/>
    <p:sldId id="269" r:id="rId10"/>
    <p:sldId id="262" r:id="rId11"/>
    <p:sldId id="263" r:id="rId12"/>
    <p:sldId id="266" r:id="rId13"/>
    <p:sldId id="265" r:id="rId14"/>
    <p:sldId id="267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53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89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80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955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162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321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77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665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383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5673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861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85A0D-CFA7-4095-B715-484ED9CFF8C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BE3BC-5EC6-490C-95BF-7639A1A650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22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ENAN - 5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5013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Diodo </a:t>
            </a:r>
            <a:r>
              <a:rPr lang="pt-BR" dirty="0" err="1" smtClean="0"/>
              <a:t>Zener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/>
          <a:lstStyle/>
          <a:p>
            <a:r>
              <a:rPr lang="pt-BR" dirty="0" smtClean="0"/>
              <a:t>O diodo </a:t>
            </a:r>
            <a:r>
              <a:rPr lang="pt-BR" dirty="0" err="1" smtClean="0"/>
              <a:t>zener</a:t>
            </a:r>
            <a:r>
              <a:rPr lang="pt-BR" dirty="0" smtClean="0"/>
              <a:t> é, especialmente fabricado para trabalhar em polarização reversa, pois, nestas circunstâncias apresenta uma característica de tensão constante para uma faixa de corrente.</a:t>
            </a:r>
          </a:p>
          <a:p>
            <a:r>
              <a:rPr lang="pt-BR" dirty="0" smtClean="0"/>
              <a:t>O efeito </a:t>
            </a:r>
            <a:r>
              <a:rPr lang="pt-BR" dirty="0" err="1" smtClean="0"/>
              <a:t>zener</a:t>
            </a:r>
            <a:r>
              <a:rPr lang="pt-BR" dirty="0" smtClean="0"/>
              <a:t> ocorre pelo fato do diodo estar trabalhando em situação de avalanche, porém neste caso controlada.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653136"/>
            <a:ext cx="27813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774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Curva </a:t>
            </a:r>
            <a:r>
              <a:rPr lang="pt-BR" dirty="0" smtClean="0"/>
              <a:t>característica </a:t>
            </a:r>
            <a:r>
              <a:rPr lang="pt-BR" dirty="0" smtClean="0"/>
              <a:t>do diodo </a:t>
            </a:r>
            <a:r>
              <a:rPr lang="pt-BR" dirty="0" err="1" smtClean="0"/>
              <a:t>Zener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903093"/>
          </a:xfrm>
        </p:spPr>
        <p:txBody>
          <a:bodyPr/>
          <a:lstStyle/>
          <a:p>
            <a:r>
              <a:rPr lang="pt-BR" dirty="0" smtClean="0"/>
              <a:t>É conhecido como diodo de ruptura, diodo de tensão constante, diodo regulador de tensão ou diodo de condução reversa.</a:t>
            </a:r>
            <a:endParaRPr lang="pt-BR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140968"/>
            <a:ext cx="389572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737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Diodo </a:t>
            </a:r>
            <a:r>
              <a:rPr lang="pt-BR" dirty="0" err="1" smtClean="0"/>
              <a:t>Zener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Diodo </a:t>
            </a:r>
            <a:r>
              <a:rPr lang="pt-BR" dirty="0" err="1" smtClean="0"/>
              <a:t>Zener</a:t>
            </a:r>
            <a:r>
              <a:rPr lang="pt-BR" dirty="0" smtClean="0"/>
              <a:t> é um componente de silício otimizado para operar na região de ruptura.</a:t>
            </a:r>
          </a:p>
          <a:p>
            <a:r>
              <a:rPr lang="pt-BR" dirty="0" smtClean="0"/>
              <a:t>Circuitos que mantém a tensão na carga quase constante, independentemente da alta variação na tensão de linha e na resistência de carga.</a:t>
            </a:r>
          </a:p>
          <a:p>
            <a:r>
              <a:rPr lang="pt-BR" dirty="0" smtClean="0"/>
              <a:t>Os diodos </a:t>
            </a:r>
            <a:r>
              <a:rPr lang="pt-BR" dirty="0" err="1" smtClean="0"/>
              <a:t>zener</a:t>
            </a:r>
            <a:r>
              <a:rPr lang="pt-BR" dirty="0" smtClean="0"/>
              <a:t> das séries mais utilizadas têm sido marcados diretamente com o valor da tensão </a:t>
            </a:r>
            <a:r>
              <a:rPr lang="pt-BR" dirty="0" err="1" smtClean="0"/>
              <a:t>zener</a:t>
            </a:r>
            <a:r>
              <a:rPr lang="pt-BR" dirty="0" smtClean="0"/>
              <a:t> no </a:t>
            </a:r>
            <a:r>
              <a:rPr lang="pt-BR" smtClean="0"/>
              <a:t>corpo.Ex</a:t>
            </a:r>
            <a:r>
              <a:rPr lang="pt-BR" dirty="0" smtClean="0"/>
              <a:t>: 5V6 = 5,6 V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32772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Componentes </a:t>
            </a:r>
            <a:r>
              <a:rPr lang="pt-BR" dirty="0" err="1" smtClean="0"/>
              <a:t>Zener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459" y="1600200"/>
            <a:ext cx="460108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00" y="1501069"/>
            <a:ext cx="20002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47" y="2909273"/>
            <a:ext cx="1345155" cy="126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161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Tabela de diodos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7222834" cy="431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290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67645"/>
            <a:ext cx="6696743" cy="575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191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Tabela de identificação de diodo </a:t>
            </a:r>
            <a:r>
              <a:rPr lang="pt-BR" dirty="0" err="1" smtClean="0"/>
              <a:t>Zener</a:t>
            </a:r>
            <a:r>
              <a:rPr lang="pt-BR" dirty="0" smtClean="0"/>
              <a:t> SMD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84784"/>
            <a:ext cx="5882669" cy="4694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750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71343"/>
            <a:ext cx="5544616" cy="640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258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Diodo </a:t>
            </a:r>
            <a:r>
              <a:rPr lang="pt-BR" dirty="0" err="1" smtClean="0"/>
              <a:t>Zener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err="1"/>
              <a:t>Z</a:t>
            </a:r>
            <a:r>
              <a:rPr lang="pt-BR" dirty="0" err="1" smtClean="0"/>
              <a:t>ener</a:t>
            </a:r>
            <a:r>
              <a:rPr lang="pt-BR" dirty="0" smtClean="0"/>
              <a:t> opera nas regiões direta, de fuga e reversa.</a:t>
            </a:r>
          </a:p>
          <a:p>
            <a:r>
              <a:rPr lang="pt-BR" dirty="0" smtClean="0"/>
              <a:t>Região direta= como um diodo comum, inicia a condução perto de 0,7V.</a:t>
            </a:r>
          </a:p>
          <a:p>
            <a:r>
              <a:rPr lang="pt-BR" dirty="0" smtClean="0"/>
              <a:t>Na região de fuga, a corrente nele é pequena e reversa.</a:t>
            </a:r>
          </a:p>
          <a:p>
            <a:r>
              <a:rPr lang="pt-BR" dirty="0" smtClean="0"/>
              <a:t>Na ruptura apresenta a curva </a:t>
            </a:r>
            <a:r>
              <a:rPr lang="pt-BR" dirty="0" smtClean="0"/>
              <a:t>de </a:t>
            </a:r>
            <a:r>
              <a:rPr lang="pt-BR" dirty="0" smtClean="0"/>
              <a:t>joelho muito acentuada, seguida de uma linha quase vertical em corrente.</a:t>
            </a:r>
          </a:p>
          <a:p>
            <a:r>
              <a:rPr lang="pt-BR" dirty="0" smtClean="0"/>
              <a:t>Observe que a tensão é quase constante, aproximadamente igual à </a:t>
            </a:r>
            <a:r>
              <a:rPr lang="pt-BR" dirty="0" err="1" smtClean="0"/>
              <a:t>Vz</a:t>
            </a:r>
            <a:r>
              <a:rPr lang="pt-BR" dirty="0" smtClean="0"/>
              <a:t> sobre a maior parte da região de ruptura.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9763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692696"/>
            <a:ext cx="8147248" cy="5433467"/>
          </a:xfrm>
        </p:spPr>
        <p:txBody>
          <a:bodyPr/>
          <a:lstStyle/>
          <a:p>
            <a:r>
              <a:rPr lang="pt-BR" dirty="0" smtClean="0"/>
              <a:t>O </a:t>
            </a:r>
            <a:r>
              <a:rPr lang="pt-BR" dirty="0" err="1" smtClean="0"/>
              <a:t>zener</a:t>
            </a:r>
            <a:r>
              <a:rPr lang="pt-BR" dirty="0" smtClean="0"/>
              <a:t> operando na sua região de ruptura apresentará uma pequena queda de tensão, produzida pela passagem de corrente por sua resistência de corpo.</a:t>
            </a:r>
          </a:p>
          <a:p>
            <a:r>
              <a:rPr lang="pt-BR" dirty="0" smtClean="0"/>
              <a:t>Normalmente o diodo não é utilizado com polarização direta em circuitos eletrônicos. 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17032"/>
            <a:ext cx="2679179" cy="257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339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Pela curva notamos que, ao trabalharmos na região reversa, com corrente maior que </a:t>
            </a:r>
            <a:r>
              <a:rPr lang="pt-BR" dirty="0" err="1" smtClean="0"/>
              <a:t>Izmím</a:t>
            </a:r>
            <a:r>
              <a:rPr lang="pt-BR" dirty="0" smtClean="0"/>
              <a:t> até o limite de </a:t>
            </a:r>
            <a:r>
              <a:rPr lang="pt-BR" dirty="0" err="1" smtClean="0"/>
              <a:t>Izmáx</a:t>
            </a:r>
            <a:r>
              <a:rPr lang="pt-BR" dirty="0" smtClean="0"/>
              <a:t>, a tensão sobre o diodo </a:t>
            </a:r>
            <a:r>
              <a:rPr lang="pt-BR" dirty="0" err="1" smtClean="0"/>
              <a:t>Vz</a:t>
            </a:r>
            <a:r>
              <a:rPr lang="pt-BR" dirty="0" smtClean="0"/>
              <a:t> irá permanecer praticamente constante. Esta característica tem aplicação em estabilização de tensão, onde, para qualquer variação da tensão de entrada, a tensão de saída permanece constante, mesmo que haja variação na carga.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086" y="404664"/>
            <a:ext cx="2342026" cy="94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581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60648"/>
            <a:ext cx="8291264" cy="5865515"/>
          </a:xfrm>
        </p:spPr>
        <p:txBody>
          <a:bodyPr>
            <a:normAutofit/>
          </a:bodyPr>
          <a:lstStyle/>
          <a:p>
            <a:r>
              <a:rPr lang="pt-BR" dirty="0" smtClean="0"/>
              <a:t>Comercialmente, os diodos </a:t>
            </a:r>
            <a:r>
              <a:rPr lang="pt-BR" dirty="0" err="1" smtClean="0"/>
              <a:t>zener</a:t>
            </a:r>
            <a:r>
              <a:rPr lang="pt-BR" dirty="0" smtClean="0"/>
              <a:t> são especificados pelo valor da tensão de </a:t>
            </a:r>
            <a:r>
              <a:rPr lang="pt-BR" dirty="0" err="1" smtClean="0"/>
              <a:t>zener</a:t>
            </a:r>
            <a:r>
              <a:rPr lang="pt-BR" dirty="0" smtClean="0"/>
              <a:t> (</a:t>
            </a:r>
            <a:r>
              <a:rPr lang="pt-BR" dirty="0" err="1" smtClean="0"/>
              <a:t>Vz</a:t>
            </a:r>
            <a:r>
              <a:rPr lang="pt-BR" dirty="0" smtClean="0"/>
              <a:t>) e pela potência </a:t>
            </a:r>
            <a:r>
              <a:rPr lang="pt-BR" dirty="0" err="1" smtClean="0"/>
              <a:t>mãxima</a:t>
            </a:r>
            <a:r>
              <a:rPr lang="pt-BR" dirty="0" smtClean="0"/>
              <a:t> de trabalho, dada por: </a:t>
            </a:r>
            <a:r>
              <a:rPr lang="pt-BR" dirty="0" err="1" smtClean="0"/>
              <a:t>Pzmáx</a:t>
            </a:r>
            <a:r>
              <a:rPr lang="pt-BR" dirty="0" smtClean="0"/>
              <a:t>= </a:t>
            </a:r>
            <a:r>
              <a:rPr lang="pt-BR" dirty="0" err="1" smtClean="0"/>
              <a:t>Vz</a:t>
            </a:r>
            <a:r>
              <a:rPr lang="pt-BR" dirty="0" smtClean="0"/>
              <a:t> . </a:t>
            </a:r>
            <a:r>
              <a:rPr lang="pt-BR" dirty="0" err="1" smtClean="0"/>
              <a:t>Izmáx</a:t>
            </a:r>
            <a:r>
              <a:rPr lang="pt-BR" dirty="0" smtClean="0"/>
              <a:t>. Como podemos notar com os parâmetros </a:t>
            </a:r>
            <a:r>
              <a:rPr lang="pt-BR" dirty="0" err="1" smtClean="0"/>
              <a:t>Pzmáx</a:t>
            </a:r>
            <a:r>
              <a:rPr lang="pt-BR" dirty="0" smtClean="0"/>
              <a:t> e </a:t>
            </a:r>
            <a:r>
              <a:rPr lang="pt-BR" dirty="0" err="1" smtClean="0"/>
              <a:t>Vz</a:t>
            </a:r>
            <a:r>
              <a:rPr lang="pt-BR" dirty="0" smtClean="0"/>
              <a:t>, conseguimos determinar o valor de </a:t>
            </a:r>
            <a:r>
              <a:rPr lang="pt-BR" dirty="0" err="1" smtClean="0"/>
              <a:t>Izmáx</a:t>
            </a:r>
            <a:r>
              <a:rPr lang="pt-BR" dirty="0" smtClean="0"/>
              <a:t>, </a:t>
            </a:r>
            <a:r>
              <a:rPr lang="pt-BR" dirty="0" err="1" smtClean="0"/>
              <a:t>pórém</a:t>
            </a:r>
            <a:r>
              <a:rPr lang="pt-BR" dirty="0" smtClean="0"/>
              <a:t> para determinarmos </a:t>
            </a:r>
            <a:r>
              <a:rPr lang="pt-BR" dirty="0" err="1" smtClean="0"/>
              <a:t>Izmín</a:t>
            </a:r>
            <a:r>
              <a:rPr lang="pt-BR" dirty="0" smtClean="0"/>
              <a:t>, se faz necessária a utilização da característica dada pelo fabricante. Para fins de projetos, na prática utiliza-se:</a:t>
            </a:r>
          </a:p>
          <a:p>
            <a:r>
              <a:rPr lang="pt-BR" dirty="0" err="1" smtClean="0"/>
              <a:t>Izmín</a:t>
            </a:r>
            <a:r>
              <a:rPr lang="pt-BR" dirty="0" smtClean="0"/>
              <a:t> = </a:t>
            </a:r>
            <a:r>
              <a:rPr lang="pt-BR" dirty="0" err="1" smtClean="0"/>
              <a:t>Izmáx</a:t>
            </a:r>
            <a:r>
              <a:rPr lang="pt-BR" dirty="0" smtClean="0"/>
              <a:t>/10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2087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291264" cy="5433467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Que representa a aproximação do parâmetro do real, extraído da característica.</a:t>
            </a:r>
          </a:p>
          <a:p>
            <a:pPr marL="0" indent="0">
              <a:buNone/>
            </a:pPr>
            <a:r>
              <a:rPr lang="pt-BR" dirty="0" smtClean="0"/>
              <a:t>Para </a:t>
            </a:r>
            <a:r>
              <a:rPr lang="pt-BR" dirty="0" err="1" smtClean="0"/>
              <a:t>exemplicar</a:t>
            </a:r>
            <a:r>
              <a:rPr lang="pt-BR" dirty="0" smtClean="0"/>
              <a:t>, vamos calcular os parâmetros para um </a:t>
            </a:r>
            <a:r>
              <a:rPr lang="pt-BR" dirty="0" err="1" smtClean="0"/>
              <a:t>zener</a:t>
            </a:r>
            <a:r>
              <a:rPr lang="pt-BR" dirty="0" smtClean="0"/>
              <a:t> </a:t>
            </a:r>
            <a:r>
              <a:rPr lang="pt-BR" dirty="0" err="1" smtClean="0"/>
              <a:t>Vz</a:t>
            </a:r>
            <a:r>
              <a:rPr lang="pt-BR" dirty="0" smtClean="0"/>
              <a:t>= 6,2V( 6V2) e </a:t>
            </a:r>
            <a:r>
              <a:rPr lang="pt-BR" dirty="0" err="1" smtClean="0"/>
              <a:t>Pzmáx</a:t>
            </a:r>
            <a:r>
              <a:rPr lang="pt-BR" dirty="0" smtClean="0"/>
              <a:t> = 400mw.</a:t>
            </a:r>
          </a:p>
          <a:p>
            <a:pPr marL="0" indent="0">
              <a:buNone/>
            </a:pPr>
            <a:r>
              <a:rPr lang="pt-BR" dirty="0" smtClean="0"/>
              <a:t>1)</a:t>
            </a:r>
            <a:r>
              <a:rPr lang="pt-BR" b="1" dirty="0" smtClean="0"/>
              <a:t>Cálculo de </a:t>
            </a:r>
            <a:r>
              <a:rPr lang="pt-BR" b="1" dirty="0" err="1" smtClean="0"/>
              <a:t>Izmax</a:t>
            </a:r>
            <a:r>
              <a:rPr lang="pt-BR" b="1" dirty="0" smtClean="0"/>
              <a:t>:</a:t>
            </a:r>
          </a:p>
          <a:p>
            <a:pPr marL="0" indent="0">
              <a:buNone/>
            </a:pPr>
            <a:r>
              <a:rPr lang="pt-BR" dirty="0" err="1" smtClean="0"/>
              <a:t>Izmáx</a:t>
            </a:r>
            <a:r>
              <a:rPr lang="pt-BR" dirty="0" smtClean="0"/>
              <a:t>= </a:t>
            </a:r>
            <a:r>
              <a:rPr lang="pt-BR" dirty="0" err="1" smtClean="0"/>
              <a:t>Pzmáx</a:t>
            </a:r>
            <a:r>
              <a:rPr lang="pt-BR" dirty="0" smtClean="0"/>
              <a:t>/</a:t>
            </a:r>
            <a:r>
              <a:rPr lang="pt-BR" dirty="0" err="1" smtClean="0"/>
              <a:t>Vz</a:t>
            </a:r>
            <a:r>
              <a:rPr lang="pt-BR" dirty="0" smtClean="0"/>
              <a:t> = 400m/6,2= 64,5mA</a:t>
            </a:r>
          </a:p>
          <a:p>
            <a:pPr marL="0" indent="0">
              <a:buNone/>
            </a:pPr>
            <a:r>
              <a:rPr lang="pt-BR" dirty="0" smtClean="0"/>
              <a:t>2)</a:t>
            </a:r>
            <a:r>
              <a:rPr lang="pt-BR" b="1" dirty="0" smtClean="0"/>
              <a:t>Cálculo de </a:t>
            </a:r>
            <a:r>
              <a:rPr lang="pt-BR" b="1" dirty="0" err="1" smtClean="0"/>
              <a:t>Izmín</a:t>
            </a:r>
            <a:r>
              <a:rPr lang="pt-BR" b="1" dirty="0" smtClean="0"/>
              <a:t>:</a:t>
            </a:r>
          </a:p>
          <a:p>
            <a:pPr marL="0" indent="0">
              <a:buNone/>
            </a:pPr>
            <a:r>
              <a:rPr lang="pt-BR" dirty="0" err="1" smtClean="0"/>
              <a:t>Izmín</a:t>
            </a:r>
            <a:r>
              <a:rPr lang="pt-BR" dirty="0" smtClean="0"/>
              <a:t> = </a:t>
            </a:r>
            <a:r>
              <a:rPr lang="pt-BR" dirty="0" err="1" smtClean="0"/>
              <a:t>Izmáx</a:t>
            </a:r>
            <a:r>
              <a:rPr lang="pt-BR" dirty="0" smtClean="0"/>
              <a:t>/10= 64,5m/10= 6,44mA.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5230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999" y="414452"/>
            <a:ext cx="6815393" cy="582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473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Pinagem</a:t>
            </a:r>
            <a:endParaRPr lang="pt-B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134109" cy="26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5144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7598"/>
            <a:ext cx="7151514" cy="668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0184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480</Words>
  <Application>Microsoft Office PowerPoint</Application>
  <PresentationFormat>Apresentação na tela (4:3)</PresentationFormat>
  <Paragraphs>71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ENAN - 5</vt:lpstr>
      <vt:lpstr>Diodo Zener</vt:lpstr>
      <vt:lpstr>Curva característica do diodo Zener</vt:lpstr>
      <vt:lpstr>Diodo Zener</vt:lpstr>
      <vt:lpstr>Componentes Zener</vt:lpstr>
      <vt:lpstr>Tabela de diodos</vt:lpstr>
      <vt:lpstr>     </vt:lpstr>
      <vt:lpstr>Tabela de identificação de diodo Zener SMD</vt:lpstr>
      <vt:lpstr>     </vt:lpstr>
      <vt:lpstr>Diodo Zener</vt:lpstr>
      <vt:lpstr>     </vt:lpstr>
      <vt:lpstr>     </vt:lpstr>
      <vt:lpstr>   </vt:lpstr>
      <vt:lpstr>     </vt:lpstr>
      <vt:lpstr>     </vt:lpstr>
      <vt:lpstr>Pinagem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ENAN - 5</dc:title>
  <dc:creator>AECIO</dc:creator>
  <cp:lastModifiedBy>AECIO</cp:lastModifiedBy>
  <cp:revision>26</cp:revision>
  <dcterms:created xsi:type="dcterms:W3CDTF">2020-06-28T14:46:48Z</dcterms:created>
  <dcterms:modified xsi:type="dcterms:W3CDTF">2020-06-29T19:07:36Z</dcterms:modified>
</cp:coreProperties>
</file>